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1"/>
  </p:notesMasterIdLst>
  <p:sldIdLst>
    <p:sldId id="256" r:id="rId2"/>
    <p:sldId id="299" r:id="rId3"/>
    <p:sldId id="301" r:id="rId4"/>
    <p:sldId id="350" r:id="rId5"/>
    <p:sldId id="371" r:id="rId6"/>
    <p:sldId id="370" r:id="rId7"/>
    <p:sldId id="383" r:id="rId8"/>
    <p:sldId id="388" r:id="rId9"/>
    <p:sldId id="362"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75850" autoAdjust="0"/>
  </p:normalViewPr>
  <p:slideViewPr>
    <p:cSldViewPr snapToGrid="0">
      <p:cViewPr varScale="1">
        <p:scale>
          <a:sx n="127" d="100"/>
          <a:sy n="127" d="100"/>
        </p:scale>
        <p:origin x="2088"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11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04800" y="4175760"/>
            <a:ext cx="6172200" cy="4747260"/>
          </a:xfrm>
          <a:prstGeom prst="rect">
            <a:avLst/>
          </a:prstGeom>
        </p:spPr>
        <p:txBody>
          <a:bodyPr spcFirstLastPara="1" wrap="square" lIns="91425" tIns="91425" rIns="91425" bIns="91425" anchor="t" anchorCtr="0">
            <a:noAutofit/>
          </a:bodyPr>
          <a:lstStyle/>
          <a:p>
            <a:pPr marL="158750" indent="0">
              <a:buNone/>
            </a:pPr>
            <a:r>
              <a:rPr lang="en-US" sz="1100"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If this is </a:t>
            </a:r>
            <a:r>
              <a:rPr lang="en-US" sz="1200" dirty="0">
                <a:latin typeface="Times New Roman" panose="02020603050405020304" pitchFamily="18" charset="0"/>
                <a:cs typeface="Times New Roman" panose="02020603050405020304" pitchFamily="18" charset="0"/>
              </a:rPr>
              <a:t>Facilitator:</a:t>
            </a:r>
          </a:p>
          <a:p>
            <a:pPr marL="158750" indent="0">
              <a:buNone/>
            </a:pPr>
            <a:r>
              <a:rPr lang="en-US" sz="1100"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endParaRPr lang="en-US" sz="1200" dirty="0">
              <a:latin typeface="Times New Roman" panose="02020603050405020304" pitchFamily="18" charset="0"/>
              <a:cs typeface="Times New Roman" panose="02020603050405020304" pitchFamily="18" charset="0"/>
            </a:endParaRPr>
          </a:p>
          <a:p>
            <a:pPr marL="0" indent="0">
              <a:buNone/>
            </a:pP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b="0" i="0" u="none" strike="noStrike" dirty="0">
                <a:solidFill>
                  <a:srgbClr val="000000"/>
                </a:solidFill>
                <a:effectLst/>
                <a:latin typeface="Times New Roman" panose="02020603050405020304" pitchFamily="18" charset="0"/>
                <a:cs typeface="Times New Roman" panose="02020603050405020304" pitchFamily="18" charset="0"/>
              </a:rPr>
              <a:t>There are eleven philosophies that serve as the foundation of Clovis Unified. Today, we are  going to examine the philosophy and values of monitoring systems are essential to accomplish goals. </a:t>
            </a:r>
            <a:r>
              <a:rPr lang="en-US" sz="1200" dirty="0">
                <a:latin typeface="Times New Roman" panose="02020603050405020304" pitchFamily="18" charset="0"/>
                <a:cs typeface="Times New Roman" panose="02020603050405020304" pitchFamily="18" charset="0"/>
              </a:rPr>
              <a:t>There are four values that articulate our monitoring philosophy. Each value will be discussed during our time together. Facilitator may read, popcorn read, or ask a participant to read the values on the screen.</a:t>
            </a: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en-US" sz="1200" b="1" dirty="0">
                <a:latin typeface="Times New Roman" panose="02020603050405020304" pitchFamily="18" charset="0"/>
                <a:cs typeface="Times New Roman" panose="02020603050405020304" pitchFamily="18" charset="0"/>
              </a:rPr>
              <a:t>Values </a:t>
            </a:r>
          </a:p>
          <a:p>
            <a:pPr marL="0" indent="0">
              <a:buNone/>
            </a:pPr>
            <a:r>
              <a:rPr lang="en-US" sz="1200" dirty="0">
                <a:latin typeface="Times New Roman" panose="02020603050405020304" pitchFamily="18" charset="0"/>
                <a:cs typeface="Times New Roman" panose="02020603050405020304" pitchFamily="18" charset="0"/>
              </a:rPr>
              <a:t>“A school district without accountability is like a car without breaks.” is a value statement we attribute to Doc Buchanan. The other three values are based on the collaborative effort of employees and reviewed annually as part of our strategic plan.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Data drives decision making.</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What gets measured, gets done.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Be better tomorrow than you are today.</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participants to turn to a neighbor and share </a:t>
            </a:r>
            <a:r>
              <a:rPr lang="en-US" sz="1200" b="1" dirty="0">
                <a:latin typeface="Times New Roman" panose="02020603050405020304" pitchFamily="18" charset="0"/>
                <a:cs typeface="Times New Roman" panose="02020603050405020304" pitchFamily="18" charset="0"/>
              </a:rPr>
              <a:t>one value </a:t>
            </a:r>
            <a:r>
              <a:rPr lang="en-US" sz="1200" b="0" dirty="0">
                <a:latin typeface="Times New Roman" panose="02020603050405020304" pitchFamily="18" charset="0"/>
                <a:cs typeface="Times New Roman" panose="02020603050405020304" pitchFamily="18" charset="0"/>
              </a:rPr>
              <a:t>that </a:t>
            </a:r>
            <a:r>
              <a:rPr lang="en-US" sz="1200" dirty="0">
                <a:latin typeface="Times New Roman" panose="02020603050405020304" pitchFamily="18" charset="0"/>
                <a:cs typeface="Times New Roman" panose="02020603050405020304" pitchFamily="18" charset="0"/>
              </a:rPr>
              <a:t>resonates with them and explain why. Allow five minutes for sharing (facilitator’s choice).</a:t>
            </a:r>
          </a:p>
          <a:p>
            <a:pPr marL="0" indent="0">
              <a:buNone/>
            </a:pPr>
            <a:r>
              <a:rPr lang="en-US" sz="1200" dirty="0">
                <a:latin typeface="Times New Roman" panose="02020603050405020304" pitchFamily="18" charset="0"/>
                <a:cs typeface="Times New Roman" panose="02020603050405020304" pitchFamily="18" charset="0"/>
              </a:rPr>
              <a:t>Ask for volunteers to share the value they selected and explain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Facilitator models, sharing their choice and why.</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 you read each value ask for a show of hands as to who selected it (just a point of interest). Facilitator can comment on which value was selected most often.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386011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158750" indent="0">
              <a:buNone/>
            </a:pPr>
            <a:r>
              <a:rPr lang="en-US" dirty="0">
                <a:latin typeface="Times New Roman" panose="02020603050405020304" pitchFamily="18" charset="0"/>
                <a:cs typeface="Times New Roman" panose="02020603050405020304" pitchFamily="18" charset="0"/>
              </a:rPr>
              <a:t>Script:</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Today we are going to spend some time examining what monitoring means to us as individuals. Please read this definition of “monitoring</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while I read it aloud. Let’s look at it a little more deeply.</a:t>
            </a:r>
          </a:p>
          <a:p>
            <a:pPr marL="158750" indent="0">
              <a:buNone/>
            </a:pPr>
            <a:endParaRPr lang="en-US" i="0" dirty="0">
              <a:latin typeface="Times New Roman" panose="02020603050405020304" pitchFamily="18" charset="0"/>
              <a:cs typeface="Times New Roman" panose="02020603050405020304" pitchFamily="18" charset="0"/>
            </a:endParaRPr>
          </a:p>
          <a:p>
            <a:pPr marL="158750" indent="0">
              <a:buNone/>
            </a:pPr>
            <a:r>
              <a:rPr lang="en-US" i="0" dirty="0">
                <a:latin typeface="Times New Roman" panose="02020603050405020304" pitchFamily="18" charset="0"/>
                <a:cs typeface="Times New Roman" panose="02020603050405020304" pitchFamily="18" charset="0"/>
              </a:rPr>
              <a:t>Turn to a neighbor and discuss one or more of prompts (facilitator’s choice):</a:t>
            </a:r>
          </a:p>
          <a:p>
            <a:pPr marL="158750" indent="0">
              <a:buNone/>
            </a:pPr>
            <a:r>
              <a:rPr lang="en-US" i="0" dirty="0">
                <a:latin typeface="Times New Roman" panose="02020603050405020304" pitchFamily="18" charset="0"/>
                <a:cs typeface="Times New Roman" panose="02020603050405020304" pitchFamily="18" charset="0"/>
              </a:rPr>
              <a:t>101 – What does CUSD monitor?  List as many things as possible and explain how and why.</a:t>
            </a:r>
          </a:p>
          <a:p>
            <a:pPr marL="158750" indent="0">
              <a:buNone/>
            </a:pPr>
            <a:r>
              <a:rPr lang="en-US" i="0" dirty="0">
                <a:latin typeface="Times New Roman" panose="02020603050405020304" pitchFamily="18" charset="0"/>
                <a:cs typeface="Times New Roman" panose="02020603050405020304" pitchFamily="18" charset="0"/>
              </a:rPr>
              <a:t>201 – Thinking about your school and/or department what do you choose to monitor, explain how and why it is monitored?</a:t>
            </a:r>
          </a:p>
          <a:p>
            <a:pPr marL="158750" indent="0">
              <a:buNone/>
            </a:pPr>
            <a:r>
              <a:rPr lang="en-US" i="0" dirty="0">
                <a:latin typeface="Times New Roman" panose="02020603050405020304" pitchFamily="18" charset="0"/>
                <a:cs typeface="Times New Roman" panose="02020603050405020304" pitchFamily="18" charset="0"/>
              </a:rPr>
              <a:t>301 – If you are in this room, you are already a leader in our district. As a leader do you believe the right things are being monitored? Why and/or why not? Do additional “things” need to be monitored? If so, what?</a:t>
            </a:r>
          </a:p>
          <a:p>
            <a:pPr marL="158750" indent="0">
              <a:buNone/>
            </a:pPr>
            <a:endParaRPr lang="en-US" i="0" dirty="0">
              <a:latin typeface="Times New Roman" panose="02020603050405020304" pitchFamily="18" charset="0"/>
              <a:cs typeface="Times New Roman" panose="02020603050405020304" pitchFamily="18" charset="0"/>
            </a:endParaRPr>
          </a:p>
          <a:p>
            <a:pPr marL="158750" indent="0">
              <a:buNone/>
            </a:pPr>
            <a:r>
              <a:rPr lang="en-US" i="0" dirty="0">
                <a:latin typeface="Times New Roman" panose="02020603050405020304" pitchFamily="18" charset="0"/>
                <a:cs typeface="Times New Roman" panose="02020603050405020304" pitchFamily="18" charset="0"/>
              </a:rPr>
              <a:t>As pairs finish their conversations call on volunteers to share their thoughts/answers.</a:t>
            </a: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150074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r>
              <a:rPr lang="en-US" dirty="0">
                <a:latin typeface="Times New Roman" panose="02020603050405020304" pitchFamily="18" charset="0"/>
                <a:cs typeface="Times New Roman" panose="02020603050405020304" pitchFamily="18" charset="0"/>
              </a:rPr>
              <a:t>Script:</a:t>
            </a:r>
          </a:p>
          <a:p>
            <a:r>
              <a:rPr lang="en-US" dirty="0">
                <a:latin typeface="Times New Roman" panose="02020603050405020304" pitchFamily="18" charset="0"/>
                <a:cs typeface="Times New Roman" panose="02020603050405020304" pitchFamily="18" charset="0"/>
              </a:rPr>
              <a:t>Facilitator:</a:t>
            </a:r>
          </a:p>
          <a:p>
            <a:r>
              <a:rPr lang="en-US" dirty="0">
                <a:latin typeface="Times New Roman" panose="02020603050405020304" pitchFamily="18" charset="0"/>
                <a:cs typeface="Times New Roman" panose="02020603050405020304" pitchFamily="18" charset="0"/>
              </a:rPr>
              <a:t>Another word we are going to discuss is system. Clovis Unified believes that the system is what creates a fair break for every child. This includes our monitoring system. Please read this definition of “system</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while I read it aloud. Let’s talk a little more about systems.</a:t>
            </a:r>
          </a:p>
          <a:p>
            <a:endParaRPr lang="en-US" i="0" dirty="0">
              <a:latin typeface="Times New Roman" panose="02020603050405020304" pitchFamily="18" charset="0"/>
              <a:cs typeface="Times New Roman" panose="02020603050405020304" pitchFamily="18" charset="0"/>
            </a:endParaRPr>
          </a:p>
          <a:p>
            <a:r>
              <a:rPr lang="en-US" i="0" dirty="0">
                <a:latin typeface="Times New Roman" panose="02020603050405020304" pitchFamily="18" charset="0"/>
                <a:cs typeface="Times New Roman" panose="02020603050405020304" pitchFamily="18" charset="0"/>
              </a:rPr>
              <a:t>Turn to a neighbor and discuss one or more of the following (facilitator’s choice):</a:t>
            </a:r>
          </a:p>
          <a:p>
            <a:r>
              <a:rPr lang="en-US" i="0" dirty="0">
                <a:latin typeface="Times New Roman" panose="02020603050405020304" pitchFamily="18" charset="0"/>
                <a:cs typeface="Times New Roman" panose="02020603050405020304" pitchFamily="18" charset="0"/>
              </a:rPr>
              <a:t>101 – Which definition of a “system” best applies to Clovis Unified. Explain why? Use examples as part of your explanation.</a:t>
            </a:r>
          </a:p>
          <a:p>
            <a:r>
              <a:rPr lang="en-US" i="0" dirty="0">
                <a:latin typeface="Times New Roman" panose="02020603050405020304" pitchFamily="18" charset="0"/>
                <a:cs typeface="Times New Roman" panose="02020603050405020304" pitchFamily="18" charset="0"/>
              </a:rPr>
              <a:t>201 – Depending on the definition you chose provide examples of the systems CUSD has in place.</a:t>
            </a:r>
          </a:p>
          <a:p>
            <a:r>
              <a:rPr lang="en-US" i="0" dirty="0">
                <a:latin typeface="Times New Roman" panose="02020603050405020304" pitchFamily="18" charset="0"/>
                <a:cs typeface="Times New Roman" panose="02020603050405020304" pitchFamily="18" charset="0"/>
              </a:rPr>
              <a:t>301 – If you are in this room, you are already a leader in our district. From your perspective which systems are working, and which need to be modified. Explain your reasoning.</a:t>
            </a:r>
          </a:p>
          <a:p>
            <a:endParaRPr lang="en-US" i="0" dirty="0">
              <a:latin typeface="Times New Roman" panose="02020603050405020304" pitchFamily="18" charset="0"/>
              <a:cs typeface="Times New Roman" panose="02020603050405020304" pitchFamily="18" charset="0"/>
            </a:endParaRPr>
          </a:p>
          <a:p>
            <a:r>
              <a:rPr lang="en-US" i="0" dirty="0">
                <a:latin typeface="Times New Roman" panose="02020603050405020304" pitchFamily="18" charset="0"/>
                <a:cs typeface="Times New Roman" panose="02020603050405020304" pitchFamily="18" charset="0"/>
              </a:rPr>
              <a:t>As pairs finish their conversations call on volunteers to share their thoughts/answers.</a:t>
            </a:r>
          </a:p>
        </p:txBody>
      </p:sp>
      <p:sp>
        <p:nvSpPr>
          <p:cNvPr id="4" name="Slide Number Placeholder 3"/>
          <p:cNvSpPr>
            <a:spLocks noGrp="1"/>
          </p:cNvSpPr>
          <p:nvPr>
            <p:ph type="sldNum" sz="quarter" idx="5"/>
          </p:nvPr>
        </p:nvSpPr>
        <p:spPr/>
        <p:txBody>
          <a:bodyPr/>
          <a:lstStyle/>
          <a:p>
            <a:fld id="{9CBF7949-65DD-477A-8C4C-2DFCC906895A}" type="slidenum">
              <a:rPr lang="en-US" smtClean="0"/>
              <a:t>5</a:t>
            </a:fld>
            <a:endParaRPr lang="en-US" dirty="0"/>
          </a:p>
        </p:txBody>
      </p:sp>
    </p:spTree>
    <p:extLst>
      <p:ext uri="{BB962C8B-B14F-4D97-AF65-F5344CB8AC3E}">
        <p14:creationId xmlns:p14="http://schemas.microsoft.com/office/powerpoint/2010/main" val="2092350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In 1996 Clovis Unified was cited in the book </a:t>
            </a:r>
            <a:r>
              <a:rPr lang="en-US" i="1" u="sng" dirty="0">
                <a:latin typeface="Times New Roman" panose="02020603050405020304" pitchFamily="18" charset="0"/>
                <a:cs typeface="Times New Roman" panose="02020603050405020304" pitchFamily="18" charset="0"/>
              </a:rPr>
              <a:t>RESULTS, the key to continuous school improvement </a:t>
            </a:r>
            <a:r>
              <a:rPr lang="en-US" dirty="0">
                <a:latin typeface="Times New Roman" panose="02020603050405020304" pitchFamily="18" charset="0"/>
                <a:cs typeface="Times New Roman" panose="02020603050405020304" pitchFamily="18" charset="0"/>
              </a:rPr>
              <a:t>by Mike Schmoker. Schmoker’s premise is that meaningful teamwork, when combined with setting clear, measurable goals and regularly collecting and analyzing performance data, constitutes the foundation for improved student learning.</a:t>
            </a:r>
            <a:r>
              <a:rPr lang="en-US" i="0" dirty="0">
                <a:latin typeface="Times New Roman" panose="02020603050405020304" pitchFamily="18" charset="0"/>
                <a:cs typeface="Times New Roman" panose="02020603050405020304" pitchFamily="18" charset="0"/>
              </a:rPr>
              <a:t> This book is 27 years old. As we reflect on “best practices” consider if the qualities attributed to CUSD in 1996 remain in place today.</a:t>
            </a:r>
          </a:p>
          <a:p>
            <a:pPr marL="158750" indent="0">
              <a:buNone/>
            </a:pPr>
            <a:endParaRPr lang="en-US" i="0" dirty="0">
              <a:latin typeface="Times New Roman" panose="02020603050405020304" pitchFamily="18" charset="0"/>
              <a:cs typeface="Times New Roman" panose="02020603050405020304" pitchFamily="18" charset="0"/>
            </a:endParaRPr>
          </a:p>
          <a:p>
            <a:pPr marL="158750" indent="0">
              <a:buNone/>
            </a:pPr>
            <a:r>
              <a:rPr lang="en-US" i="0" dirty="0">
                <a:latin typeface="Times New Roman" panose="02020603050405020304" pitchFamily="18" charset="0"/>
                <a:cs typeface="Times New Roman" panose="02020603050405020304" pitchFamily="18" charset="0"/>
              </a:rPr>
              <a:t>Turn to a neighbor and discuss one or more of the following (facilitator’s choice):</a:t>
            </a:r>
          </a:p>
          <a:p>
            <a:pPr marL="158750" indent="0">
              <a:buNone/>
            </a:pPr>
            <a:r>
              <a:rPr lang="en-US" i="0" dirty="0">
                <a:latin typeface="Times New Roman" panose="02020603050405020304" pitchFamily="18" charset="0"/>
                <a:cs typeface="Times New Roman" panose="02020603050405020304" pitchFamily="18" charset="0"/>
              </a:rPr>
              <a:t>101 – What systems are in place in our district that weave together accountability and improvement? How have they changed over time? Provide examples.</a:t>
            </a:r>
          </a:p>
          <a:p>
            <a:pPr marL="158750" indent="0">
              <a:buNone/>
            </a:pPr>
            <a:r>
              <a:rPr lang="en-US" i="0" dirty="0">
                <a:latin typeface="Times New Roman" panose="02020603050405020304" pitchFamily="18" charset="0"/>
                <a:cs typeface="Times New Roman" panose="02020603050405020304" pitchFamily="18" charset="0"/>
              </a:rPr>
              <a:t>201 – Does every goal need a quantitative standard? Explain your thinking. </a:t>
            </a:r>
          </a:p>
          <a:p>
            <a:pPr marL="158750" indent="0">
              <a:buNone/>
            </a:pPr>
            <a:r>
              <a:rPr lang="en-US" i="0" dirty="0">
                <a:latin typeface="Times New Roman" panose="02020603050405020304" pitchFamily="18" charset="0"/>
                <a:cs typeface="Times New Roman" panose="02020603050405020304" pitchFamily="18" charset="0"/>
              </a:rPr>
              <a:t>301 – Explain the significance of the quote “a school district without accountability is like a car without breaks” </a:t>
            </a:r>
          </a:p>
          <a:p>
            <a:pPr marL="158750" indent="0">
              <a:buNone/>
            </a:pPr>
            <a:endParaRPr lang="en-US" i="0" dirty="0">
              <a:latin typeface="Times New Roman" panose="02020603050405020304" pitchFamily="18" charset="0"/>
              <a:cs typeface="Times New Roman" panose="02020603050405020304" pitchFamily="18" charset="0"/>
            </a:endParaRPr>
          </a:p>
          <a:p>
            <a:pPr marL="158750" indent="0">
              <a:buNone/>
            </a:pPr>
            <a:r>
              <a:rPr lang="en-US" i="0" dirty="0">
                <a:latin typeface="Times New Roman" panose="02020603050405020304" pitchFamily="18" charset="0"/>
                <a:cs typeface="Times New Roman" panose="02020603050405020304" pitchFamily="18" charset="0"/>
              </a:rPr>
              <a:t>As pairs finish their conversations call on volunteers to share their thoughts/answers.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BF7949-65DD-477A-8C4C-2DFCC906895A}" type="slidenum">
              <a:rPr lang="en-US" smtClean="0"/>
              <a:t>6</a:t>
            </a:fld>
            <a:endParaRPr lang="en-US" dirty="0"/>
          </a:p>
        </p:txBody>
      </p:sp>
    </p:spTree>
    <p:extLst>
      <p:ext uri="{BB962C8B-B14F-4D97-AF65-F5344CB8AC3E}">
        <p14:creationId xmlns:p14="http://schemas.microsoft.com/office/powerpoint/2010/main" val="3754801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In today’s video we are going to hear current and former leaders talk about various aspects of the philosophy monitoring systems are essential to accomplish goals. While viewing the video think about the previous slide and what Schmoker shared about Clovis Unified in his book</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Please listen for the value statements accompanying this philosophy. You have a graphic organizer (provided in resource folder) to record who discussed the value, what was said, and how it resonated with you.</a:t>
            </a:r>
          </a:p>
          <a:p>
            <a:endParaRPr lang="en-US" i="0" dirty="0">
              <a:latin typeface="Times New Roman" panose="02020603050405020304" pitchFamily="18" charset="0"/>
              <a:cs typeface="Times New Roman" panose="02020603050405020304" pitchFamily="18" charset="0"/>
            </a:endParaRPr>
          </a:p>
          <a:p>
            <a:pPr marL="158750" indent="0">
              <a:buNone/>
            </a:pPr>
            <a:r>
              <a:rPr lang="en-US" i="0" dirty="0">
                <a:latin typeface="Times New Roman" panose="02020603050405020304" pitchFamily="18" charset="0"/>
                <a:cs typeface="Times New Roman" panose="02020603050405020304" pitchFamily="18" charset="0"/>
              </a:rPr>
              <a:t>As you reflect on Schmoker’s quotes </a:t>
            </a:r>
            <a:r>
              <a:rPr lang="en-US" dirty="0">
                <a:latin typeface="Times New Roman" panose="02020603050405020304" pitchFamily="18" charset="0"/>
                <a:cs typeface="Times New Roman" panose="02020603050405020304" pitchFamily="18" charset="0"/>
              </a:rPr>
              <a:t>listen for the following values in today’s video and throughout the PowerPoint.</a:t>
            </a:r>
          </a:p>
          <a:p>
            <a:pPr marL="158750" indent="0">
              <a:buNone/>
            </a:pPr>
            <a:r>
              <a:rPr lang="en-US" dirty="0">
                <a:latin typeface="Times New Roman" panose="02020603050405020304" pitchFamily="18" charset="0"/>
                <a:cs typeface="Times New Roman" panose="02020603050405020304" pitchFamily="18" charset="0"/>
              </a:rPr>
              <a:t>Values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School district without accountability is like a car without brakes.”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drives decision making.</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gets measured, gets done.</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 better tomorrow than you are today.</a:t>
            </a:r>
          </a:p>
          <a:p>
            <a:endParaRPr lang="en-US" dirty="0"/>
          </a:p>
        </p:txBody>
      </p:sp>
      <p:sp>
        <p:nvSpPr>
          <p:cNvPr id="4" name="Slide Number Placeholder 3"/>
          <p:cNvSpPr>
            <a:spLocks noGrp="1"/>
          </p:cNvSpPr>
          <p:nvPr>
            <p:ph type="sldNum" sz="quarter" idx="5"/>
          </p:nvPr>
        </p:nvSpPr>
        <p:spPr/>
        <p:txBody>
          <a:bodyPr/>
          <a:lstStyle/>
          <a:p>
            <a:fld id="{9CBF7949-65DD-477A-8C4C-2DFCC906895A}" type="slidenum">
              <a:rPr lang="en-US" smtClean="0"/>
              <a:t>7</a:t>
            </a:fld>
            <a:endParaRPr lang="en-US" dirty="0"/>
          </a:p>
        </p:txBody>
      </p:sp>
    </p:spTree>
    <p:extLst>
      <p:ext uri="{BB962C8B-B14F-4D97-AF65-F5344CB8AC3E}">
        <p14:creationId xmlns:p14="http://schemas.microsoft.com/office/powerpoint/2010/main" val="248665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58750"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8</a:t>
            </a:fld>
            <a:endParaRPr lang="en-US" dirty="0"/>
          </a:p>
        </p:txBody>
      </p:sp>
    </p:spTree>
    <p:extLst>
      <p:ext uri="{BB962C8B-B14F-4D97-AF65-F5344CB8AC3E}">
        <p14:creationId xmlns:p14="http://schemas.microsoft.com/office/powerpoint/2010/main" val="410228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video" Target="https://player.vimeo.com/video/879518956?h=e568704779&amp;amp;app_id=122963"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Monitoring Systems are</a:t>
            </a:r>
            <a:br>
              <a:rPr lang="en-US" sz="4000" dirty="0"/>
            </a:br>
            <a:r>
              <a:rPr lang="en-US" sz="4000" dirty="0"/>
              <a:t>Essential to Accomplish Goals</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1248" y="-5851603"/>
            <a:ext cx="6281305" cy="4293483"/>
          </a:xfrm>
          <a:prstGeom prst="rect">
            <a:avLst/>
          </a:prstGeom>
        </p:spPr>
        <p:txBody>
          <a:bodyPr wrap="square">
            <a:spAutoFit/>
          </a:bodyPr>
          <a:lstStyle/>
          <a:p>
            <a:r>
              <a:rPr lang="en-US" sz="1050" dirty="0"/>
              <a:t>Doc’s Charge</a:t>
            </a:r>
          </a:p>
          <a:p>
            <a:endParaRPr lang="en-US" sz="1050" dirty="0"/>
          </a:p>
          <a:p>
            <a:r>
              <a:rPr lang="en-US" sz="1050" dirty="0"/>
              <a:t>	We believe in high standards in Clovis schools.  We believe competition is an ingredient of high standards and an important motivational tool.  We recognize three levels of competition.  First, we want you to make sure that all of our students learn to compete against themselves; that’s the toughest competition of all.  Second, we want you to encourage our students to compete in specialty areas to help them build on their strengths and overcome their weaknesses, because that’s the way they get jobs and that’s the way they have to perform in life.  Third, we want to you to teach our students to work in groups and to compete in groups because we think that students who can’t work in groups are going to have trouble in tomorrow’s world.</a:t>
            </a:r>
          </a:p>
          <a:p>
            <a:r>
              <a:rPr lang="en-US" sz="1050" dirty="0"/>
              <a:t>	Competition does not start with schooling.  Competition starts with little children just wanting to play – to catch or hit or kick a ball.  Eventually, they learn a few skills and all of a sudden one of them looks at the others and says hey, let’s keep score.  Now they’re interested in winning and losing, which is mostly what life’s all about.</a:t>
            </a:r>
          </a:p>
          <a:p>
            <a:r>
              <a:rPr lang="en-US" sz="1050" dirty="0"/>
              <a:t>	While you are working with our children in Clovis we want you to remember the heart of the Clovis program:  We want you to teach students to win with class and to lose with dignity.  But we also want you to teach them that there is a lot more to being a winner than the final game score.  We want you to teach them to root for their team to win, not for their other team to lose.  We want you to teach our kids what to do when they lose.  We want you to get them off their duffs and get them back in the fight.  Don’t you let them give up.  And if we can teach them not to be quitters by the time they finish the twelfth grade in the Clovis schools, they will probably make it through life.</a:t>
            </a:r>
          </a:p>
          <a:p>
            <a:r>
              <a:rPr lang="en-US" sz="1050" dirty="0"/>
              <a:t>	Our philosophy is very simple:  A fair break for every kid.  We believe the schools and the students belong to the people.  If our community wants their children to read, write, do arithmetic, sing, dance, play in the band, or compete in forensics – whatever our community wants, we are going to do – but we’re going to do it first class.</a:t>
            </a:r>
          </a:p>
          <a:p>
            <a:endParaRPr lang="en-US" sz="1050" dirty="0"/>
          </a:p>
        </p:txBody>
      </p:sp>
      <p:sp>
        <p:nvSpPr>
          <p:cNvPr id="2" name="Title 1">
            <a:extLst>
              <a:ext uri="{FF2B5EF4-FFF2-40B4-BE49-F238E27FC236}">
                <a16:creationId xmlns:a16="http://schemas.microsoft.com/office/drawing/2014/main" id="{79B74C75-0889-45BF-A807-9A2C7CFE6A06}"/>
              </a:ext>
            </a:extLst>
          </p:cNvPr>
          <p:cNvSpPr>
            <a:spLocks noGrp="1"/>
          </p:cNvSpPr>
          <p:nvPr>
            <p:ph type="title"/>
          </p:nvPr>
        </p:nvSpPr>
        <p:spPr>
          <a:xfrm>
            <a:off x="457200" y="736600"/>
            <a:ext cx="8233089" cy="977900"/>
          </a:xfrm>
        </p:spPr>
        <p:txBody>
          <a:bodyPr>
            <a:normAutofit fontScale="90000"/>
          </a:bodyPr>
          <a:lstStyle/>
          <a:p>
            <a:pPr algn="ctr"/>
            <a:r>
              <a:rPr lang="en-US" sz="2700" dirty="0"/>
              <a:t>Monitoring Systems are Essential to Accomplish Goals</a:t>
            </a:r>
            <a:br>
              <a:rPr lang="en-US" sz="2700" dirty="0"/>
            </a:br>
            <a:r>
              <a:rPr lang="en-US" sz="2700" dirty="0"/>
              <a:t>Values</a:t>
            </a:r>
            <a:br>
              <a:rPr lang="en-US" sz="3300" dirty="0"/>
            </a:br>
            <a:endParaRPr lang="en-US" b="1" dirty="0"/>
          </a:p>
        </p:txBody>
      </p:sp>
      <p:sp>
        <p:nvSpPr>
          <p:cNvPr id="10" name="Content Placeholder 9"/>
          <p:cNvSpPr>
            <a:spLocks noGrp="1"/>
          </p:cNvSpPr>
          <p:nvPr>
            <p:ph idx="1"/>
          </p:nvPr>
        </p:nvSpPr>
        <p:spPr>
          <a:xfrm>
            <a:off x="631248" y="1508760"/>
            <a:ext cx="7921082" cy="3105695"/>
          </a:xfrm>
        </p:spPr>
        <p:txBody>
          <a:bodyPr>
            <a:normAutofit/>
          </a:bodyPr>
          <a:lstStyle/>
          <a:p>
            <a:pPr>
              <a:lnSpc>
                <a:spcPct val="107000"/>
              </a:lnSpc>
            </a:pPr>
            <a:r>
              <a:rPr lang="en-US" sz="2400" i="1" dirty="0">
                <a:latin typeface="+mj-lt"/>
                <a:ea typeface="Calibri" panose="020F0502020204030204" pitchFamily="34" charset="0"/>
                <a:cs typeface="Roboto-BlackItalic"/>
              </a:rPr>
              <a:t>“A school district without accountability is like a car without brakes.”</a:t>
            </a:r>
          </a:p>
          <a:p>
            <a:pPr algn="r">
              <a:lnSpc>
                <a:spcPct val="107000"/>
              </a:lnSpc>
            </a:pPr>
            <a:r>
              <a:rPr lang="en-US" sz="2400" dirty="0">
                <a:latin typeface="+mj-lt"/>
                <a:ea typeface="Calibri" panose="020F0502020204030204" pitchFamily="34" charset="0"/>
                <a:cs typeface="Times New Roman" panose="02020603050405020304" pitchFamily="18" charset="0"/>
              </a:rPr>
              <a:t>Doc</a:t>
            </a:r>
          </a:p>
          <a:p>
            <a:pPr>
              <a:lnSpc>
                <a:spcPct val="107000"/>
              </a:lnSpc>
            </a:pPr>
            <a:r>
              <a:rPr lang="en-US" sz="3000" dirty="0"/>
              <a:t>Data drives decision making.</a:t>
            </a:r>
          </a:p>
          <a:p>
            <a:pPr>
              <a:lnSpc>
                <a:spcPct val="107000"/>
              </a:lnSpc>
            </a:pPr>
            <a:r>
              <a:rPr lang="en-US" sz="3000" dirty="0"/>
              <a:t>What gets measured, gets done.</a:t>
            </a:r>
          </a:p>
          <a:p>
            <a:pPr>
              <a:lnSpc>
                <a:spcPct val="107000"/>
              </a:lnSpc>
            </a:pPr>
            <a:r>
              <a:rPr lang="en-US" sz="3000" dirty="0"/>
              <a:t>Be better tomorrow than you are today.</a:t>
            </a:r>
          </a:p>
        </p:txBody>
      </p:sp>
    </p:spTree>
    <p:extLst>
      <p:ext uri="{BB962C8B-B14F-4D97-AF65-F5344CB8AC3E}">
        <p14:creationId xmlns:p14="http://schemas.microsoft.com/office/powerpoint/2010/main" val="320972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br>
              <a:rPr lang="en-US" sz="2700" dirty="0"/>
            </a:br>
            <a:r>
              <a:rPr lang="en-US" sz="2700" dirty="0"/>
              <a:t>Monitoring…Defined</a:t>
            </a:r>
          </a:p>
        </p:txBody>
      </p:sp>
      <p:sp>
        <p:nvSpPr>
          <p:cNvPr id="4" name="Rectangle 1">
            <a:extLst>
              <a:ext uri="{FF2B5EF4-FFF2-40B4-BE49-F238E27FC236}">
                <a16:creationId xmlns:a16="http://schemas.microsoft.com/office/drawing/2014/main" id="{B9C7EF46-1250-B18A-A739-8197D21D92D9}"/>
              </a:ext>
            </a:extLst>
          </p:cNvPr>
          <p:cNvSpPr>
            <a:spLocks noGrp="1" noChangeArrowheads="1"/>
          </p:cNvSpPr>
          <p:nvPr>
            <p:ph idx="1"/>
          </p:nvPr>
        </p:nvSpPr>
        <p:spPr bwMode="auto">
          <a:xfrm>
            <a:off x="891902" y="1469145"/>
            <a:ext cx="736019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fontAlgn="t">
              <a:buClrTx/>
            </a:pPr>
            <a:r>
              <a:rPr lang="en-US" altLang="en-US" sz="2400" dirty="0">
                <a:solidFill>
                  <a:srgbClr val="004990"/>
                </a:solidFill>
                <a:latin typeface="+mn-lt"/>
              </a:rPr>
              <a:t>mon·i·tor</a:t>
            </a:r>
          </a:p>
          <a:p>
            <a:pPr defTabSz="685800">
              <a:buClrTx/>
            </a:pPr>
            <a:r>
              <a:rPr lang="en-US" altLang="en-US" sz="2400" i="1" dirty="0">
                <a:solidFill>
                  <a:srgbClr val="004990"/>
                </a:solidFill>
                <a:latin typeface="+mn-lt"/>
              </a:rPr>
              <a:t>verb</a:t>
            </a:r>
            <a:endParaRPr lang="en-US" altLang="en-US" sz="2400" dirty="0">
              <a:solidFill>
                <a:srgbClr val="004990"/>
              </a:solidFill>
              <a:latin typeface="+mn-lt"/>
            </a:endParaRPr>
          </a:p>
          <a:p>
            <a:pPr defTabSz="685800">
              <a:buClrTx/>
            </a:pPr>
            <a:r>
              <a:rPr lang="en-US" altLang="en-US" sz="2400" b="1" i="1" dirty="0">
                <a:solidFill>
                  <a:srgbClr val="004990"/>
                </a:solidFill>
                <a:latin typeface="+mn-lt"/>
              </a:rPr>
              <a:t>observe</a:t>
            </a:r>
            <a:r>
              <a:rPr lang="en-US" altLang="en-US" sz="2400" dirty="0">
                <a:solidFill>
                  <a:srgbClr val="004990"/>
                </a:solidFill>
                <a:latin typeface="+mn-lt"/>
              </a:rPr>
              <a:t> and check the </a:t>
            </a:r>
            <a:r>
              <a:rPr lang="en-US" altLang="en-US" sz="2400" b="1" i="1" dirty="0">
                <a:solidFill>
                  <a:srgbClr val="004990"/>
                </a:solidFill>
                <a:latin typeface="+mn-lt"/>
              </a:rPr>
              <a:t>progress</a:t>
            </a:r>
            <a:r>
              <a:rPr lang="en-US" altLang="en-US" sz="2400" dirty="0">
                <a:solidFill>
                  <a:srgbClr val="004990"/>
                </a:solidFill>
                <a:latin typeface="+mn-lt"/>
              </a:rPr>
              <a:t> or </a:t>
            </a:r>
            <a:r>
              <a:rPr lang="en-US" altLang="en-US" sz="2400" b="1" i="1" dirty="0">
                <a:solidFill>
                  <a:srgbClr val="004990"/>
                </a:solidFill>
                <a:latin typeface="+mn-lt"/>
              </a:rPr>
              <a:t>quality</a:t>
            </a:r>
            <a:r>
              <a:rPr lang="en-US" altLang="en-US" sz="2400" dirty="0">
                <a:solidFill>
                  <a:srgbClr val="004990"/>
                </a:solidFill>
                <a:latin typeface="+mn-lt"/>
              </a:rPr>
              <a:t> of (something) over a period of time; keep under systematic review.</a:t>
            </a:r>
          </a:p>
          <a:p>
            <a:pPr defTabSz="685800">
              <a:buClrTx/>
            </a:pPr>
            <a:endParaRPr lang="en-US" altLang="en-US" sz="1500" dirty="0">
              <a:solidFill>
                <a:srgbClr val="004990"/>
              </a:solidFill>
              <a:latin typeface="+mn-lt"/>
            </a:endParaRPr>
          </a:p>
          <a:p>
            <a:pPr defTabSz="685800">
              <a:buClrTx/>
            </a:pPr>
            <a:r>
              <a:rPr lang="en-US" altLang="en-US" sz="1500" dirty="0">
                <a:solidFill>
                  <a:srgbClr val="004990"/>
                </a:solidFill>
                <a:latin typeface="+mn-lt"/>
              </a:rPr>
              <a:t>Similar:</a:t>
            </a:r>
          </a:p>
          <a:p>
            <a:pPr algn="ctr" defTabSz="685800">
              <a:buClrTx/>
            </a:pPr>
            <a:r>
              <a:rPr kumimoji="0" lang="en-US" altLang="en-US" b="1" i="0" u="none" strike="noStrike" cap="none" normalizeH="0" baseline="0" dirty="0">
                <a:ln>
                  <a:noFill/>
                </a:ln>
                <a:solidFill>
                  <a:srgbClr val="004990"/>
                </a:solidFill>
                <a:effectLst/>
                <a:latin typeface="+mn-lt"/>
              </a:rPr>
              <a:t>Observe</a:t>
            </a:r>
            <a:r>
              <a:rPr kumimoji="0" lang="en-US" altLang="en-US" b="1" i="0" u="none" strike="noStrike" cap="none" normalizeH="0" dirty="0">
                <a:ln>
                  <a:noFill/>
                </a:ln>
                <a:solidFill>
                  <a:srgbClr val="004990"/>
                </a:solidFill>
                <a:effectLst/>
                <a:latin typeface="+mn-lt"/>
              </a:rPr>
              <a:t>     </a:t>
            </a:r>
            <a:r>
              <a:rPr kumimoji="0" lang="en-US" altLang="en-US" b="1" i="0" u="none" strike="noStrike" cap="none" normalizeH="0" baseline="0" dirty="0">
                <a:ln>
                  <a:noFill/>
                </a:ln>
                <a:solidFill>
                  <a:srgbClr val="004990"/>
                </a:solidFill>
                <a:effectLst/>
                <a:latin typeface="+mn-lt"/>
              </a:rPr>
              <a:t>watch</a:t>
            </a:r>
            <a:r>
              <a:rPr lang="en-US" altLang="en-US" b="1" dirty="0">
                <a:solidFill>
                  <a:srgbClr val="004990"/>
                </a:solidFill>
                <a:latin typeface="+mn-lt"/>
              </a:rPr>
              <a:t>     </a:t>
            </a:r>
            <a:r>
              <a:rPr kumimoji="0" lang="en-US" altLang="en-US" b="1" i="0" u="none" strike="noStrike" cap="none" normalizeH="0" baseline="0" dirty="0">
                <a:ln>
                  <a:noFill/>
                </a:ln>
                <a:solidFill>
                  <a:srgbClr val="004990"/>
                </a:solidFill>
                <a:effectLst/>
                <a:latin typeface="+mn-lt"/>
              </a:rPr>
              <a:t>keep an eye on     keep track of     keep watch on</a:t>
            </a:r>
          </a:p>
          <a:p>
            <a:pPr algn="r" defTabSz="685800">
              <a:buClrTx/>
            </a:pPr>
            <a:r>
              <a:rPr lang="en-US" sz="1500" i="1" u="sng" dirty="0">
                <a:solidFill>
                  <a:srgbClr val="004990"/>
                </a:solidFill>
                <a:latin typeface="+mn-lt"/>
              </a:rPr>
              <a:t>Oxford Language Dictionary</a:t>
            </a:r>
            <a:endParaRPr lang="en-US" altLang="en-US" sz="1500" b="1" i="1" u="sng" dirty="0">
              <a:solidFill>
                <a:srgbClr val="004990"/>
              </a:solidFill>
              <a:latin typeface="+mn-lt"/>
            </a:endParaRPr>
          </a:p>
          <a:p>
            <a:pPr defTabSz="685800">
              <a:buClrTx/>
            </a:pPr>
            <a:br>
              <a:rPr lang="en-US" altLang="en-US" sz="750" dirty="0">
                <a:solidFill>
                  <a:srgbClr val="004990"/>
                </a:solidFill>
                <a:latin typeface="Roboto" panose="02000000000000000000" pitchFamily="2" charset="0"/>
              </a:rPr>
            </a:br>
            <a:endParaRPr lang="en-US" altLang="en-US" sz="600" dirty="0">
              <a:solidFill>
                <a:srgbClr val="004990"/>
              </a:solidFill>
            </a:endParaRPr>
          </a:p>
          <a:p>
            <a:pPr defTabSz="685800">
              <a:buClrTx/>
            </a:pPr>
            <a:endParaRPr lang="en-US" altLang="en-US" sz="1350" dirty="0">
              <a:solidFill>
                <a:srgbClr val="004990"/>
              </a:solidFill>
            </a:endParaRPr>
          </a:p>
        </p:txBody>
      </p:sp>
    </p:spTree>
    <p:extLst>
      <p:ext uri="{BB962C8B-B14F-4D97-AF65-F5344CB8AC3E}">
        <p14:creationId xmlns:p14="http://schemas.microsoft.com/office/powerpoint/2010/main" val="86273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br>
              <a:rPr lang="en-US" sz="2700" dirty="0"/>
            </a:br>
            <a:r>
              <a:rPr lang="en-US" sz="2700" dirty="0"/>
              <a:t>System…Defined</a:t>
            </a:r>
          </a:p>
        </p:txBody>
      </p:sp>
      <p:sp>
        <p:nvSpPr>
          <p:cNvPr id="4" name="Rectangle 1">
            <a:extLst>
              <a:ext uri="{FF2B5EF4-FFF2-40B4-BE49-F238E27FC236}">
                <a16:creationId xmlns:a16="http://schemas.microsoft.com/office/drawing/2014/main" id="{B9C7EF46-1250-B18A-A739-8197D21D92D9}"/>
              </a:ext>
            </a:extLst>
          </p:cNvPr>
          <p:cNvSpPr>
            <a:spLocks noGrp="1" noChangeArrowheads="1"/>
          </p:cNvSpPr>
          <p:nvPr>
            <p:ph idx="1"/>
          </p:nvPr>
        </p:nvSpPr>
        <p:spPr bwMode="auto">
          <a:xfrm>
            <a:off x="891902" y="1484013"/>
            <a:ext cx="7360195" cy="274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fontAlgn="t">
              <a:buClrTx/>
            </a:pPr>
            <a:r>
              <a:rPr lang="en-US" altLang="en-US" sz="2400" dirty="0">
                <a:solidFill>
                  <a:srgbClr val="004990"/>
                </a:solidFill>
                <a:latin typeface="+mn-lt"/>
              </a:rPr>
              <a:t>sys · tem</a:t>
            </a:r>
          </a:p>
          <a:p>
            <a:pPr defTabSz="685800">
              <a:buClrTx/>
            </a:pPr>
            <a:r>
              <a:rPr lang="en-US" altLang="en-US" sz="2400" i="1" dirty="0">
                <a:solidFill>
                  <a:srgbClr val="004990"/>
                </a:solidFill>
                <a:latin typeface="+mn-lt"/>
              </a:rPr>
              <a:t>noun</a:t>
            </a:r>
            <a:endParaRPr lang="en-US" altLang="en-US" sz="2400" dirty="0">
              <a:solidFill>
                <a:srgbClr val="004990"/>
              </a:solidFill>
              <a:latin typeface="+mn-lt"/>
            </a:endParaRPr>
          </a:p>
          <a:p>
            <a:pPr marL="342900" indent="-342900" defTabSz="685800">
              <a:buClrTx/>
              <a:buFontTx/>
              <a:buAutoNum type="arabicPeriod"/>
            </a:pPr>
            <a:r>
              <a:rPr lang="en-US" altLang="en-US" sz="2400" dirty="0">
                <a:solidFill>
                  <a:srgbClr val="004990"/>
                </a:solidFill>
                <a:latin typeface="+mn-lt"/>
              </a:rPr>
              <a:t>A set of things working together as parts of a mechanism or an interconnecting network.</a:t>
            </a:r>
          </a:p>
          <a:p>
            <a:pPr marL="342900" indent="-342900" defTabSz="685800">
              <a:buClrTx/>
              <a:buFontTx/>
              <a:buAutoNum type="arabicPeriod"/>
            </a:pPr>
            <a:r>
              <a:rPr lang="en-US" altLang="en-US" sz="2400" dirty="0">
                <a:solidFill>
                  <a:srgbClr val="004990"/>
                </a:solidFill>
                <a:latin typeface="+mn-lt"/>
              </a:rPr>
              <a:t>A set of principles or procedures according to which something is done; an organizational framework</a:t>
            </a:r>
          </a:p>
          <a:p>
            <a:pPr algn="r" defTabSz="685800">
              <a:buClrTx/>
            </a:pPr>
            <a:r>
              <a:rPr lang="en-US" altLang="en-US" sz="1500" i="1" u="sng" dirty="0">
                <a:solidFill>
                  <a:srgbClr val="004990"/>
                </a:solidFill>
                <a:latin typeface="+mn-lt"/>
              </a:rPr>
              <a:t>Oxford Language Dictionary</a:t>
            </a:r>
            <a:br>
              <a:rPr lang="en-US" altLang="en-US" sz="750" dirty="0">
                <a:solidFill>
                  <a:srgbClr val="004990"/>
                </a:solidFill>
                <a:latin typeface="Roboto" panose="02000000000000000000" pitchFamily="2" charset="0"/>
              </a:rPr>
            </a:br>
            <a:endParaRPr lang="en-US" altLang="en-US" sz="600" dirty="0">
              <a:solidFill>
                <a:srgbClr val="004990"/>
              </a:solidFill>
            </a:endParaRPr>
          </a:p>
          <a:p>
            <a:pPr defTabSz="685800">
              <a:buClrTx/>
            </a:pPr>
            <a:endParaRPr lang="en-US" altLang="en-US" sz="1350" dirty="0">
              <a:solidFill>
                <a:srgbClr val="004990"/>
              </a:solidFill>
            </a:endParaRPr>
          </a:p>
        </p:txBody>
      </p:sp>
    </p:spTree>
    <p:extLst>
      <p:ext uri="{BB962C8B-B14F-4D97-AF65-F5344CB8AC3E}">
        <p14:creationId xmlns:p14="http://schemas.microsoft.com/office/powerpoint/2010/main" val="362858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9151-AF2D-8D15-94C2-EC3A5E507AA7}"/>
              </a:ext>
            </a:extLst>
          </p:cNvPr>
          <p:cNvSpPr>
            <a:spLocks noGrp="1"/>
          </p:cNvSpPr>
          <p:nvPr>
            <p:ph type="title"/>
          </p:nvPr>
        </p:nvSpPr>
        <p:spPr>
          <a:xfrm>
            <a:off x="736128" y="677127"/>
            <a:ext cx="7401351" cy="690756"/>
          </a:xfrm>
        </p:spPr>
        <p:txBody>
          <a:bodyPr>
            <a:normAutofit fontScale="90000"/>
          </a:bodyPr>
          <a:lstStyle/>
          <a:p>
            <a:r>
              <a:rPr lang="en-US" sz="3300" i="1" dirty="0">
                <a:latin typeface="+mj-lt"/>
                <a:ea typeface="Calibri" panose="020F0502020204030204" pitchFamily="34" charset="0"/>
                <a:cs typeface="Roboto-BlackItalic"/>
              </a:rPr>
              <a:t>“A school district without accountability </a:t>
            </a:r>
            <a:br>
              <a:rPr lang="en-US" sz="3300" i="1" dirty="0">
                <a:latin typeface="+mj-lt"/>
                <a:ea typeface="Calibri" panose="020F0502020204030204" pitchFamily="34" charset="0"/>
                <a:cs typeface="Roboto-BlackItalic"/>
              </a:rPr>
            </a:br>
            <a:r>
              <a:rPr lang="en-US" sz="3300" i="1" dirty="0">
                <a:latin typeface="+mj-lt"/>
                <a:ea typeface="Calibri" panose="020F0502020204030204" pitchFamily="34" charset="0"/>
                <a:cs typeface="Roboto-BlackItalic"/>
              </a:rPr>
              <a:t>is like a car without brakes.”</a:t>
            </a:r>
            <a:br>
              <a:rPr lang="en-US" sz="3300" i="1" dirty="0">
                <a:latin typeface="+mj-lt"/>
                <a:ea typeface="Calibri" panose="020F0502020204030204" pitchFamily="34" charset="0"/>
                <a:cs typeface="Times New Roman" panose="02020603050405020304" pitchFamily="18" charset="0"/>
              </a:rPr>
            </a:br>
            <a:r>
              <a:rPr lang="en-US" sz="3300" i="1" dirty="0">
                <a:latin typeface="+mj-lt"/>
                <a:ea typeface="Calibri" panose="020F0502020204030204" pitchFamily="34" charset="0"/>
                <a:cs typeface="Times New Roman" panose="02020603050405020304" pitchFamily="18" charset="0"/>
              </a:rPr>
              <a:t>						</a:t>
            </a:r>
            <a:r>
              <a:rPr lang="en-US" sz="2325" i="1" dirty="0">
                <a:latin typeface="+mj-lt"/>
                <a:ea typeface="Calibri" panose="020F0502020204030204" pitchFamily="34" charset="0"/>
                <a:cs typeface="Times New Roman" panose="02020603050405020304" pitchFamily="18" charset="0"/>
              </a:rPr>
              <a:t>Doc</a:t>
            </a:r>
            <a:endParaRPr lang="en-US" sz="2325" i="1" dirty="0"/>
          </a:p>
        </p:txBody>
      </p:sp>
      <p:sp>
        <p:nvSpPr>
          <p:cNvPr id="3" name="Content Placeholder 2">
            <a:extLst>
              <a:ext uri="{FF2B5EF4-FFF2-40B4-BE49-F238E27FC236}">
                <a16:creationId xmlns:a16="http://schemas.microsoft.com/office/drawing/2014/main" id="{4D28AEB1-C3DD-1177-AC94-C9876BDBE9C3}"/>
              </a:ext>
            </a:extLst>
          </p:cNvPr>
          <p:cNvSpPr>
            <a:spLocks noGrp="1"/>
          </p:cNvSpPr>
          <p:nvPr>
            <p:ph idx="1"/>
          </p:nvPr>
        </p:nvSpPr>
        <p:spPr>
          <a:xfrm>
            <a:off x="964117" y="1813621"/>
            <a:ext cx="7401351" cy="2489202"/>
          </a:xfrm>
        </p:spPr>
        <p:txBody>
          <a:bodyPr>
            <a:normAutofit fontScale="92500"/>
          </a:bodyPr>
          <a:lstStyle/>
          <a:p>
            <a:r>
              <a:rPr lang="en-US" sz="2100" dirty="0"/>
              <a:t>“Clovis schools demonstrate how to interweave </a:t>
            </a:r>
            <a:r>
              <a:rPr lang="en-US" sz="2100" b="1" dirty="0"/>
              <a:t>accountability and improvement</a:t>
            </a:r>
            <a:r>
              <a:rPr lang="en-US" sz="2100" dirty="0"/>
              <a:t>. Both depend on using measurement. </a:t>
            </a:r>
            <a:r>
              <a:rPr lang="en-US" sz="2100" b="1" dirty="0"/>
              <a:t>Data</a:t>
            </a:r>
            <a:r>
              <a:rPr lang="en-US" sz="2100" dirty="0"/>
              <a:t> makes goals meaningful; without data, we will have only the semblance of accountability.”</a:t>
            </a:r>
            <a:br>
              <a:rPr lang="en-US" sz="2100" dirty="0"/>
            </a:br>
            <a:endParaRPr lang="en-US" sz="2100" dirty="0"/>
          </a:p>
          <a:p>
            <a:r>
              <a:rPr lang="en-US" sz="2100" b="1" dirty="0"/>
              <a:t>Quality is a Standard</a:t>
            </a:r>
          </a:p>
          <a:p>
            <a:r>
              <a:rPr lang="en-US" sz="2100" b="1" dirty="0"/>
              <a:t>Quality is a Measurable Goal, Not a Vague Sense of Goodness</a:t>
            </a:r>
          </a:p>
          <a:p>
            <a:r>
              <a:rPr lang="en-US" sz="2100" b="1" dirty="0"/>
              <a:t>Quality is a Result</a:t>
            </a:r>
          </a:p>
          <a:p>
            <a:pPr algn="r"/>
            <a:r>
              <a:rPr lang="en-US" sz="1650" dirty="0"/>
              <a:t>Mike Schmoker, RESULTS p. 47</a:t>
            </a:r>
          </a:p>
        </p:txBody>
      </p:sp>
    </p:spTree>
    <p:extLst>
      <p:ext uri="{BB962C8B-B14F-4D97-AF65-F5344CB8AC3E}">
        <p14:creationId xmlns:p14="http://schemas.microsoft.com/office/powerpoint/2010/main" val="32340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Leadership Tenet - Monitoring Systems">
            <a:hlinkClick r:id="" action="ppaction://media"/>
            <a:extLst>
              <a:ext uri="{FF2B5EF4-FFF2-40B4-BE49-F238E27FC236}">
                <a16:creationId xmlns:a16="http://schemas.microsoft.com/office/drawing/2014/main" id="{DDF40910-EFBC-7688-B527-3147EBC7C741}"/>
              </a:ext>
            </a:extLst>
          </p:cNvPr>
          <p:cNvPicPr>
            <a:picLocks noRot="1" noChangeAspect="1"/>
          </p:cNvPicPr>
          <p:nvPr>
            <a:videoFile r:link="rId1"/>
          </p:nvPr>
        </p:nvPicPr>
        <p:blipFill>
          <a:blip r:embed="rId4"/>
          <a:stretch>
            <a:fillRect/>
          </a:stretch>
        </p:blipFill>
        <p:spPr>
          <a:xfrm>
            <a:off x="0" y="0"/>
            <a:ext cx="9129713" cy="5143500"/>
          </a:xfrm>
          <a:prstGeom prst="rect">
            <a:avLst/>
          </a:prstGeom>
        </p:spPr>
      </p:pic>
    </p:spTree>
    <p:extLst>
      <p:ext uri="{BB962C8B-B14F-4D97-AF65-F5344CB8AC3E}">
        <p14:creationId xmlns:p14="http://schemas.microsoft.com/office/powerpoint/2010/main" val="29280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a:t>
            </a:r>
          </a:p>
        </p:txBody>
      </p:sp>
    </p:spTree>
    <p:extLst>
      <p:ext uri="{BB962C8B-B14F-4D97-AF65-F5344CB8AC3E}">
        <p14:creationId xmlns:p14="http://schemas.microsoft.com/office/powerpoint/2010/main" val="156352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3867</TotalTime>
  <Words>1687</Words>
  <Application>Microsoft Macintosh PowerPoint</Application>
  <PresentationFormat>On-screen Show (16:9)</PresentationFormat>
  <Paragraphs>105</Paragraphs>
  <Slides>9</Slides>
  <Notes>9</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Arial</vt:lpstr>
      <vt:lpstr>Bebas Neue</vt:lpstr>
      <vt:lpstr>Bebas Neue Regular</vt:lpstr>
      <vt:lpstr>Exo</vt:lpstr>
      <vt:lpstr>Fjalla One</vt:lpstr>
      <vt:lpstr>Garamond</vt:lpstr>
      <vt:lpstr>Open Sans</vt:lpstr>
      <vt:lpstr>Raleway Medium</vt:lpstr>
      <vt:lpstr>Ramabhadra</vt:lpstr>
      <vt:lpstr>Red Hat Text</vt:lpstr>
      <vt:lpstr>Roboto</vt:lpstr>
      <vt:lpstr>Roboto Condensed Light</vt:lpstr>
      <vt:lpstr>Times New Roman</vt:lpstr>
      <vt:lpstr>1_Editorial Meeting by Slidesgo</vt:lpstr>
      <vt:lpstr>PowerPoint Presentation</vt:lpstr>
      <vt:lpstr>Monitoring Systems are Essential to Accomplish Goals</vt:lpstr>
      <vt:lpstr>Monitoring Systems are Essential to Accomplish Goals Values </vt:lpstr>
      <vt:lpstr> Monitoring…Defined</vt:lpstr>
      <vt:lpstr> System…Defined</vt:lpstr>
      <vt:lpstr>“A school district without accountability  is like a car without brakes.”       Doc</vt:lpstr>
      <vt:lpstr>PowerPoint Presentation</vt:lpstr>
      <vt:lpstr>End of Part 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33</cp:revision>
  <dcterms:modified xsi:type="dcterms:W3CDTF">2024-01-17T00:50:26Z</dcterms:modified>
</cp:coreProperties>
</file>